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38" autoAdjust="0"/>
    <p:restoredTop sz="94717" autoAdjust="0"/>
  </p:normalViewPr>
  <p:slideViewPr>
    <p:cSldViewPr>
      <p:cViewPr varScale="1">
        <p:scale>
          <a:sx n="109" d="100"/>
          <a:sy n="109" d="100"/>
        </p:scale>
        <p:origin x="-98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F9EAEE-4987-47AB-8509-788A4A90C09A}" type="datetimeFigureOut">
              <a:rPr lang="en-US" smtClean="0"/>
              <a:pPr/>
              <a:t>24/11/2022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58C364-B2F9-4D3C-86CE-8C411143837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C58C364-B2F9-4D3C-86CE-8C411143837B}"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8291CC2-6146-4686-9A28-8A221531B1FB}" type="datetimeFigureOut">
              <a:rPr lang="en-US" smtClean="0"/>
              <a:pPr/>
              <a:t>24/11/2022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81752029-87F8-4C64-8E51-51711F16DAFA}" type="slidenum">
              <a:rPr lang="en-US" smtClean="0"/>
              <a:pPr/>
              <a:t>‹#›</a:t>
            </a:fld>
            <a:endParaRPr lang="en-US"/>
          </a:p>
        </p:txBody>
      </p:sp>
    </p:spTree>
    <p:extLst>
      <p:ext uri="{BB962C8B-B14F-4D97-AF65-F5344CB8AC3E}">
        <p14:creationId xmlns="" xmlns:p14="http://schemas.microsoft.com/office/powerpoint/2010/main" val="3498257422"/>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291CC2-6146-4686-9A28-8A221531B1FB}" type="datetimeFigureOut">
              <a:rPr lang="en-US" smtClean="0"/>
              <a:pPr/>
              <a:t>24/11/2022</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1752029-87F8-4C64-8E51-51711F16DAFA}" type="slidenum">
              <a:rPr lang="en-US" smtClean="0"/>
              <a:pPr/>
              <a:t>‹#›</a:t>
            </a:fld>
            <a:endParaRPr lang="en-US"/>
          </a:p>
        </p:txBody>
      </p:sp>
    </p:spTree>
    <p:extLst>
      <p:ext uri="{BB962C8B-B14F-4D97-AF65-F5344CB8AC3E}">
        <p14:creationId xmlns="" xmlns:p14="http://schemas.microsoft.com/office/powerpoint/2010/main" val="2139576917"/>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291CC2-6146-4686-9A28-8A221531B1FB}" type="datetimeFigureOut">
              <a:rPr lang="en-US" smtClean="0"/>
              <a:pPr/>
              <a:t>24/11/2022</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1752029-87F8-4C64-8E51-51711F16DAFA}"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14708091"/>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8291CC2-6146-4686-9A28-8A221531B1FB}" type="datetimeFigureOut">
              <a:rPr lang="en-US" smtClean="0"/>
              <a:pPr/>
              <a:t>24/11/2022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1752029-87F8-4C64-8E51-51711F16DAFA}" type="slidenum">
              <a:rPr lang="en-US" smtClean="0"/>
              <a:pPr/>
              <a:t>‹#›</a:t>
            </a:fld>
            <a:endParaRPr lang="en-US"/>
          </a:p>
        </p:txBody>
      </p:sp>
    </p:spTree>
    <p:extLst>
      <p:ext uri="{BB962C8B-B14F-4D97-AF65-F5344CB8AC3E}">
        <p14:creationId xmlns="" xmlns:p14="http://schemas.microsoft.com/office/powerpoint/2010/main" val="1853345967"/>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8291CC2-6146-4686-9A28-8A221531B1FB}" type="datetimeFigureOut">
              <a:rPr lang="en-US" smtClean="0"/>
              <a:pPr/>
              <a:t>24/11/2022</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1752029-87F8-4C64-8E51-51711F16DAFA}"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1466896551"/>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8291CC2-6146-4686-9A28-8A221531B1FB}" type="datetimeFigureOut">
              <a:rPr lang="en-US" smtClean="0"/>
              <a:pPr/>
              <a:t>24/11/2022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1752029-87F8-4C64-8E51-51711F16DAFA}" type="slidenum">
              <a:rPr lang="en-US" smtClean="0"/>
              <a:pPr/>
              <a:t>‹#›</a:t>
            </a:fld>
            <a:endParaRPr lang="en-US"/>
          </a:p>
        </p:txBody>
      </p:sp>
    </p:spTree>
    <p:extLst>
      <p:ext uri="{BB962C8B-B14F-4D97-AF65-F5344CB8AC3E}">
        <p14:creationId xmlns="" xmlns:p14="http://schemas.microsoft.com/office/powerpoint/2010/main" val="1850369051"/>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291CC2-6146-4686-9A28-8A221531B1FB}" type="datetimeFigureOut">
              <a:rPr lang="en-US" smtClean="0"/>
              <a:pPr/>
              <a:t>24/11/2022</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1752029-87F8-4C64-8E51-51711F16DAFA}" type="slidenum">
              <a:rPr lang="en-US" smtClean="0"/>
              <a:pPr/>
              <a:t>‹#›</a:t>
            </a:fld>
            <a:endParaRPr lang="en-US"/>
          </a:p>
        </p:txBody>
      </p:sp>
    </p:spTree>
    <p:extLst>
      <p:ext uri="{BB962C8B-B14F-4D97-AF65-F5344CB8AC3E}">
        <p14:creationId xmlns="" xmlns:p14="http://schemas.microsoft.com/office/powerpoint/2010/main" val="77932396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291CC2-6146-4686-9A28-8A221531B1FB}" type="datetimeFigureOut">
              <a:rPr lang="en-US" smtClean="0"/>
              <a:pPr/>
              <a:t>24/11/2022</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1752029-87F8-4C64-8E51-51711F16DAFA}" type="slidenum">
              <a:rPr lang="en-US" smtClean="0"/>
              <a:pPr/>
              <a:t>‹#›</a:t>
            </a:fld>
            <a:endParaRPr lang="en-US"/>
          </a:p>
        </p:txBody>
      </p:sp>
    </p:spTree>
    <p:extLst>
      <p:ext uri="{BB962C8B-B14F-4D97-AF65-F5344CB8AC3E}">
        <p14:creationId xmlns="" xmlns:p14="http://schemas.microsoft.com/office/powerpoint/2010/main" val="1024599242"/>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291CC2-6146-4686-9A28-8A221531B1FB}" type="datetimeFigureOut">
              <a:rPr lang="en-US" smtClean="0"/>
              <a:pPr/>
              <a:t>24/11/2022</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1752029-87F8-4C64-8E51-51711F16DAFA}" type="slidenum">
              <a:rPr lang="en-US" smtClean="0"/>
              <a:pPr/>
              <a:t>‹#›</a:t>
            </a:fld>
            <a:endParaRPr lang="en-US"/>
          </a:p>
        </p:txBody>
      </p:sp>
    </p:spTree>
    <p:extLst>
      <p:ext uri="{BB962C8B-B14F-4D97-AF65-F5344CB8AC3E}">
        <p14:creationId xmlns="" xmlns:p14="http://schemas.microsoft.com/office/powerpoint/2010/main" val="2845788158"/>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291CC2-6146-4686-9A28-8A221531B1FB}" type="datetimeFigureOut">
              <a:rPr lang="en-US" smtClean="0"/>
              <a:pPr/>
              <a:t>24/11/2022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1752029-87F8-4C64-8E51-51711F16DAFA}" type="slidenum">
              <a:rPr lang="en-US" smtClean="0"/>
              <a:pPr/>
              <a:t>‹#›</a:t>
            </a:fld>
            <a:endParaRPr lang="en-US"/>
          </a:p>
        </p:txBody>
      </p:sp>
    </p:spTree>
    <p:extLst>
      <p:ext uri="{BB962C8B-B14F-4D97-AF65-F5344CB8AC3E}">
        <p14:creationId xmlns="" xmlns:p14="http://schemas.microsoft.com/office/powerpoint/2010/main" val="869588418"/>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8291CC2-6146-4686-9A28-8A221531B1FB}" type="datetimeFigureOut">
              <a:rPr lang="en-US" smtClean="0"/>
              <a:pPr/>
              <a:t>24/11/2022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81752029-87F8-4C64-8E51-51711F16DAFA}" type="slidenum">
              <a:rPr lang="en-US" smtClean="0"/>
              <a:pPr/>
              <a:t>‹#›</a:t>
            </a:fld>
            <a:endParaRPr lang="en-US"/>
          </a:p>
        </p:txBody>
      </p:sp>
    </p:spTree>
    <p:extLst>
      <p:ext uri="{BB962C8B-B14F-4D97-AF65-F5344CB8AC3E}">
        <p14:creationId xmlns="" xmlns:p14="http://schemas.microsoft.com/office/powerpoint/2010/main" val="979457346"/>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8291CC2-6146-4686-9A28-8A221531B1FB}" type="datetimeFigureOut">
              <a:rPr lang="en-US" smtClean="0"/>
              <a:pPr/>
              <a:t>24/11/2022</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81752029-87F8-4C64-8E51-51711F16DAFA}" type="slidenum">
              <a:rPr lang="en-US" smtClean="0"/>
              <a:pPr/>
              <a:t>‹#›</a:t>
            </a:fld>
            <a:endParaRPr lang="en-US"/>
          </a:p>
        </p:txBody>
      </p:sp>
    </p:spTree>
    <p:extLst>
      <p:ext uri="{BB962C8B-B14F-4D97-AF65-F5344CB8AC3E}">
        <p14:creationId xmlns="" xmlns:p14="http://schemas.microsoft.com/office/powerpoint/2010/main" val="202900300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8291CC2-6146-4686-9A28-8A221531B1FB}" type="datetimeFigureOut">
              <a:rPr lang="en-US" smtClean="0"/>
              <a:pPr/>
              <a:t>24/11/2022</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1752029-87F8-4C64-8E51-51711F16DAFA}" type="slidenum">
              <a:rPr lang="en-US" smtClean="0"/>
              <a:pPr/>
              <a:t>‹#›</a:t>
            </a:fld>
            <a:endParaRPr lang="en-US"/>
          </a:p>
        </p:txBody>
      </p:sp>
    </p:spTree>
    <p:extLst>
      <p:ext uri="{BB962C8B-B14F-4D97-AF65-F5344CB8AC3E}">
        <p14:creationId xmlns="" xmlns:p14="http://schemas.microsoft.com/office/powerpoint/2010/main" val="2641869519"/>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291CC2-6146-4686-9A28-8A221531B1FB}" type="datetimeFigureOut">
              <a:rPr lang="en-US" smtClean="0"/>
              <a:pPr/>
              <a:t>24/11/2022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1752029-87F8-4C64-8E51-51711F16DAFA}" type="slidenum">
              <a:rPr lang="en-US" smtClean="0"/>
              <a:pPr/>
              <a:t>‹#›</a:t>
            </a:fld>
            <a:endParaRPr lang="en-US"/>
          </a:p>
        </p:txBody>
      </p:sp>
    </p:spTree>
    <p:extLst>
      <p:ext uri="{BB962C8B-B14F-4D97-AF65-F5344CB8AC3E}">
        <p14:creationId xmlns="" xmlns:p14="http://schemas.microsoft.com/office/powerpoint/2010/main" val="1998332636"/>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291CC2-6146-4686-9A28-8A221531B1FB}" type="datetimeFigureOut">
              <a:rPr lang="en-US" smtClean="0"/>
              <a:pPr/>
              <a:t>24/11/2022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1752029-87F8-4C64-8E51-51711F16DAFA}" type="slidenum">
              <a:rPr lang="en-US" smtClean="0"/>
              <a:pPr/>
              <a:t>‹#›</a:t>
            </a:fld>
            <a:endParaRPr lang="en-US"/>
          </a:p>
        </p:txBody>
      </p:sp>
    </p:spTree>
    <p:extLst>
      <p:ext uri="{BB962C8B-B14F-4D97-AF65-F5344CB8AC3E}">
        <p14:creationId xmlns="" xmlns:p14="http://schemas.microsoft.com/office/powerpoint/2010/main" val="1805417429"/>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291CC2-6146-4686-9A28-8A221531B1FB}" type="datetimeFigureOut">
              <a:rPr lang="en-US" smtClean="0"/>
              <a:pPr/>
              <a:t>24/11/2022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1752029-87F8-4C64-8E51-51711F16DAFA}" type="slidenum">
              <a:rPr lang="en-US" smtClean="0"/>
              <a:pPr/>
              <a:t>‹#›</a:t>
            </a:fld>
            <a:endParaRPr lang="en-US"/>
          </a:p>
        </p:txBody>
      </p:sp>
    </p:spTree>
    <p:extLst>
      <p:ext uri="{BB962C8B-B14F-4D97-AF65-F5344CB8AC3E}">
        <p14:creationId xmlns="" xmlns:p14="http://schemas.microsoft.com/office/powerpoint/2010/main" val="3935199498"/>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E8291CC2-6146-4686-9A28-8A221531B1FB}" type="datetimeFigureOut">
              <a:rPr lang="en-US" smtClean="0"/>
              <a:pPr/>
              <a:t>24/11/2022</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81752029-87F8-4C64-8E51-51711F16DAFA}" type="slidenum">
              <a:rPr lang="en-US" smtClean="0"/>
              <a:pPr/>
              <a:t>‹#›</a:t>
            </a:fld>
            <a:endParaRPr lang="en-US"/>
          </a:p>
        </p:txBody>
      </p:sp>
    </p:spTree>
    <p:extLst>
      <p:ext uri="{BB962C8B-B14F-4D97-AF65-F5344CB8AC3E}">
        <p14:creationId xmlns="" xmlns:p14="http://schemas.microsoft.com/office/powerpoint/2010/main" val="7179596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B88FCC1F-22DC-CEFD-FC29-1D281CEA0394}"/>
              </a:ext>
            </a:extLst>
          </p:cNvPr>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3810000" y="0"/>
            <a:ext cx="1965832" cy="2096887"/>
          </a:xfrm>
          <a:prstGeom prst="rect">
            <a:avLst/>
          </a:prstGeom>
        </p:spPr>
      </p:pic>
      <p:sp>
        <p:nvSpPr>
          <p:cNvPr id="2" name="Title 1"/>
          <p:cNvSpPr>
            <a:spLocks noGrp="1"/>
          </p:cNvSpPr>
          <p:nvPr>
            <p:ph type="ctrTitle"/>
          </p:nvPr>
        </p:nvSpPr>
        <p:spPr>
          <a:xfrm>
            <a:off x="1828800" y="1981200"/>
            <a:ext cx="6600451" cy="2262781"/>
          </a:xfrm>
        </p:spPr>
        <p:txBody>
          <a:bodyPr>
            <a:normAutofit fontScale="90000"/>
          </a:bodyPr>
          <a:lstStyle/>
          <a:p>
            <a:pPr algn="ctr"/>
            <a:r>
              <a:rPr lang="en-US" b="1" dirty="0"/>
              <a:t/>
            </a:r>
            <a:br>
              <a:rPr lang="en-US" b="1" dirty="0"/>
            </a:br>
            <a:r>
              <a:rPr lang="en-US" dirty="0"/>
              <a:t/>
            </a:r>
            <a:br>
              <a:rPr lang="en-US" dirty="0"/>
            </a:br>
            <a:endParaRPr lang="en-US" dirty="0"/>
          </a:p>
        </p:txBody>
      </p:sp>
      <p:sp>
        <p:nvSpPr>
          <p:cNvPr id="3" name="Subtitle 2"/>
          <p:cNvSpPr>
            <a:spLocks noGrp="1"/>
          </p:cNvSpPr>
          <p:nvPr>
            <p:ph type="subTitle" idx="1"/>
          </p:nvPr>
        </p:nvSpPr>
        <p:spPr>
          <a:xfrm>
            <a:off x="1828800" y="3429000"/>
            <a:ext cx="6600451" cy="1126283"/>
          </a:xfrm>
        </p:spPr>
        <p:txBody>
          <a:bodyPr>
            <a:normAutofit fontScale="92500" lnSpcReduction="20000"/>
          </a:bodyPr>
          <a:lstStyle/>
          <a:p>
            <a:pPr algn="ctr"/>
            <a:r>
              <a:rPr lang="en-US" sz="2400" b="1" dirty="0">
                <a:solidFill>
                  <a:srgbClr val="7030A0"/>
                </a:solidFill>
              </a:rPr>
              <a:t>CORPORATE BRIEFING SESSION 30</a:t>
            </a:r>
            <a:r>
              <a:rPr lang="en-US" sz="2400" b="1" baseline="30000" dirty="0">
                <a:solidFill>
                  <a:srgbClr val="7030A0"/>
                </a:solidFill>
              </a:rPr>
              <a:t>TH</a:t>
            </a:r>
            <a:r>
              <a:rPr lang="en-US" sz="2400" b="1" dirty="0">
                <a:solidFill>
                  <a:srgbClr val="7030A0"/>
                </a:solidFill>
              </a:rPr>
              <a:t> JUNE </a:t>
            </a:r>
            <a:r>
              <a:rPr lang="en-US" sz="2400" b="1" dirty="0" smtClean="0">
                <a:solidFill>
                  <a:srgbClr val="7030A0"/>
                </a:solidFill>
              </a:rPr>
              <a:t>2022</a:t>
            </a:r>
          </a:p>
          <a:p>
            <a:pPr algn="ctr"/>
            <a:r>
              <a:rPr lang="en-US" sz="2400" b="1" dirty="0" smtClean="0">
                <a:solidFill>
                  <a:srgbClr val="7030A0"/>
                </a:solidFill>
              </a:rPr>
              <a:t>AND 30</a:t>
            </a:r>
            <a:r>
              <a:rPr lang="en-US" sz="2400" b="1" baseline="30000" dirty="0" smtClean="0">
                <a:solidFill>
                  <a:srgbClr val="7030A0"/>
                </a:solidFill>
              </a:rPr>
              <a:t>TH</a:t>
            </a:r>
            <a:r>
              <a:rPr lang="en-US" sz="2400" b="1" dirty="0" smtClean="0">
                <a:solidFill>
                  <a:srgbClr val="7030A0"/>
                </a:solidFill>
              </a:rPr>
              <a:t> </a:t>
            </a:r>
            <a:r>
              <a:rPr lang="en-US" sz="2400" b="1" dirty="0">
                <a:solidFill>
                  <a:srgbClr val="7030A0"/>
                </a:solidFill>
              </a:rPr>
              <a:t>SEPTEMBER 2022</a:t>
            </a:r>
            <a:endParaRPr lang="en-US" sz="2400" dirty="0">
              <a:solidFill>
                <a:srgbClr val="7030A0"/>
              </a:solidFill>
            </a:endParaRPr>
          </a:p>
          <a:p>
            <a:pPr algn="ctr"/>
            <a:r>
              <a:rPr lang="en-US" dirty="0">
                <a:solidFill>
                  <a:srgbClr val="7030A0"/>
                </a:solidFill>
              </a:rPr>
              <a:t>	</a:t>
            </a:r>
          </a:p>
        </p:txBody>
      </p:sp>
      <p:sp>
        <p:nvSpPr>
          <p:cNvPr id="6" name="Rectangle 5">
            <a:extLst>
              <a:ext uri="{FF2B5EF4-FFF2-40B4-BE49-F238E27FC236}">
                <a16:creationId xmlns="" xmlns:a16="http://schemas.microsoft.com/office/drawing/2014/main" id="{5824240E-7F45-ED15-7A9C-39D8277CD133}"/>
              </a:ext>
            </a:extLst>
          </p:cNvPr>
          <p:cNvSpPr/>
          <p:nvPr/>
        </p:nvSpPr>
        <p:spPr>
          <a:xfrm>
            <a:off x="825143" y="2355672"/>
            <a:ext cx="7772401" cy="461665"/>
          </a:xfrm>
          <a:prstGeom prst="rect">
            <a:avLst/>
          </a:prstGeom>
          <a:noFill/>
        </p:spPr>
        <p:txBody>
          <a:bodyPr wrap="square" lIns="91440" tIns="45720" rIns="91440" bIns="45720">
            <a:spAutoFit/>
          </a:bodyPr>
          <a:lstStyle/>
          <a:p>
            <a:pPr algn="ctr"/>
            <a:r>
              <a:rPr lang="en-US" sz="2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ALLAWASAYA </a:t>
            </a:r>
            <a:r>
              <a:rPr lang="en-US" sz="2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TEXTILE AND FINISHING MILLS LIMITED</a:t>
            </a:r>
            <a:endParaRPr lang="en-US"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800" b="1" dirty="0"/>
              <a:t>     ALLAWASAYA TEXTILE AND FINISHING MILLS LIMITED</a:t>
            </a:r>
            <a:r>
              <a:rPr lang="en-US" sz="1800" dirty="0"/>
              <a:t/>
            </a:r>
            <a:br>
              <a:rPr lang="en-US" sz="1800" dirty="0"/>
            </a:br>
            <a:endParaRPr lang="en-US" sz="1800" dirty="0"/>
          </a:p>
        </p:txBody>
      </p:sp>
      <p:sp>
        <p:nvSpPr>
          <p:cNvPr id="3" name="Content Placeholder 2"/>
          <p:cNvSpPr>
            <a:spLocks noGrp="1"/>
          </p:cNvSpPr>
          <p:nvPr>
            <p:ph idx="1"/>
          </p:nvPr>
        </p:nvSpPr>
        <p:spPr>
          <a:xfrm>
            <a:off x="1914240" y="1345385"/>
            <a:ext cx="6591985" cy="3777622"/>
          </a:xfrm>
        </p:spPr>
        <p:txBody>
          <a:bodyPr>
            <a:normAutofit fontScale="92500" lnSpcReduction="20000"/>
          </a:bodyPr>
          <a:lstStyle/>
          <a:p>
            <a:r>
              <a:rPr lang="en-US" b="1" dirty="0"/>
              <a:t>PROFILE OF COMPANY</a:t>
            </a:r>
            <a:endParaRPr lang="en-US" dirty="0"/>
          </a:p>
          <a:p>
            <a:pPr algn="just"/>
            <a:r>
              <a:rPr lang="en-US" sz="1600" dirty="0" smtClean="0"/>
              <a:t>M/s Allawasaya Textile and Finishing Mills Limited is a Public Limited Company ideally located in the </a:t>
            </a:r>
            <a:r>
              <a:rPr lang="en-US" sz="1600" dirty="0" err="1" smtClean="0"/>
              <a:t>Mumtazabad</a:t>
            </a:r>
            <a:r>
              <a:rPr lang="en-US" sz="1600" dirty="0" smtClean="0"/>
              <a:t> Industrial Area, </a:t>
            </a:r>
            <a:r>
              <a:rPr lang="en-US" sz="1600" dirty="0" err="1" smtClean="0"/>
              <a:t>Vehari</a:t>
            </a:r>
            <a:r>
              <a:rPr lang="en-US" sz="1600" dirty="0" smtClean="0"/>
              <a:t> Road Multan. It has Share Capital of </a:t>
            </a:r>
            <a:r>
              <a:rPr lang="en-US" sz="1600" dirty="0" err="1" smtClean="0"/>
              <a:t>Rs</a:t>
            </a:r>
            <a:r>
              <a:rPr lang="en-US" sz="1600" dirty="0" smtClean="0"/>
              <a:t>. 8,000,000/- distributed in Ordinary Shares of Rs.10/- each. The shares are quoted on the Pakistan Stock Exchange Limited (</a:t>
            </a:r>
            <a:r>
              <a:rPr lang="en-US" sz="1600" dirty="0" err="1" smtClean="0"/>
              <a:t>PSX</a:t>
            </a:r>
            <a:r>
              <a:rPr lang="en-US" sz="1600" dirty="0" smtClean="0"/>
              <a:t>) and being traded at very high market value. It has two Units with the capacity of 46,488 Spindles and produces high quality Polyester Cotton Blended Yarn brand name “</a:t>
            </a:r>
            <a:r>
              <a:rPr lang="en-US" sz="1600" dirty="0" err="1" smtClean="0"/>
              <a:t>Gumbad</a:t>
            </a:r>
            <a:r>
              <a:rPr lang="en-US" sz="1600" dirty="0" smtClean="0"/>
              <a:t>” with counts ranging from 10 to 40. The Company has installed its own Captive Power Generation Plant having capacity of 4.2 MW for the uninterrupted supply of power to its both the units in order to maintain quality and consistency. It also has a very high tech laboratory to maintain the high quality control. The Company employs almost 900 employees. The Company is quite successfully maintaining its ISO 9001:2015 Certification of Quality Management System, ISO 14001:2015 Certification for Environmental Management System and </a:t>
            </a:r>
            <a:r>
              <a:rPr lang="en-US" sz="1600" dirty="0" err="1" smtClean="0"/>
              <a:t>GRS</a:t>
            </a:r>
            <a:r>
              <a:rPr lang="en-US" sz="1600" dirty="0" smtClean="0"/>
              <a:t> (Global Recycled Standard) Certification. </a:t>
            </a:r>
            <a:endParaRPr lang="en-US" sz="1600" dirty="0"/>
          </a:p>
        </p:txBody>
      </p:sp>
      <p:pic>
        <p:nvPicPr>
          <p:cNvPr id="5" name="Picture 4">
            <a:extLst>
              <a:ext uri="{FF2B5EF4-FFF2-40B4-BE49-F238E27FC236}">
                <a16:creationId xmlns="" xmlns:a16="http://schemas.microsoft.com/office/drawing/2014/main" id="{76994B5B-37A2-157F-67C0-06270FEEFB23}"/>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599515" y="395510"/>
            <a:ext cx="685800" cy="731520"/>
          </a:xfrm>
          <a:prstGeom prst="rect">
            <a:avLst/>
          </a:prstGeom>
        </p:spPr>
      </p:pic>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b="1" dirty="0"/>
              <a:t/>
            </a:r>
            <a:br>
              <a:rPr lang="en-US" sz="1600" b="1" dirty="0"/>
            </a:br>
            <a:r>
              <a:rPr lang="en-US" sz="1600" b="1" dirty="0"/>
              <a:t/>
            </a:r>
            <a:br>
              <a:rPr lang="en-US" sz="1600" b="1" dirty="0"/>
            </a:br>
            <a:endParaRPr lang="en-US" dirty="0"/>
          </a:p>
        </p:txBody>
      </p:sp>
      <p:sp>
        <p:nvSpPr>
          <p:cNvPr id="3" name="Content Placeholder 2"/>
          <p:cNvSpPr>
            <a:spLocks noGrp="1"/>
          </p:cNvSpPr>
          <p:nvPr>
            <p:ph idx="1"/>
          </p:nvPr>
        </p:nvSpPr>
        <p:spPr>
          <a:xfrm>
            <a:off x="1942415" y="1905000"/>
            <a:ext cx="6591985" cy="3276600"/>
          </a:xfrm>
        </p:spPr>
        <p:txBody>
          <a:bodyPr>
            <a:normAutofit/>
          </a:bodyPr>
          <a:lstStyle/>
          <a:p>
            <a:r>
              <a:rPr lang="en-US" b="1" dirty="0"/>
              <a:t>STRATEGIC/ OPERATIONAL DEVELOPMENTS</a:t>
            </a:r>
          </a:p>
          <a:p>
            <a:pPr>
              <a:buNone/>
            </a:pPr>
            <a:endParaRPr lang="en-US" dirty="0"/>
          </a:p>
          <a:p>
            <a:pPr algn="just"/>
            <a:r>
              <a:rPr lang="en-US" sz="2000" dirty="0" smtClean="0"/>
              <a:t>The Company is planning for addition of 5,160 more Spindles to improve the economies of scales. This will help to improve the viability of operations of the Company. The total Spindles will become 51,488. </a:t>
            </a:r>
          </a:p>
          <a:p>
            <a:pPr>
              <a:buNone/>
            </a:pPr>
            <a:endParaRPr lang="en-US" sz="2000" dirty="0" smtClean="0"/>
          </a:p>
          <a:p>
            <a:pPr algn="just"/>
            <a:endParaRPr lang="en-US" dirty="0"/>
          </a:p>
        </p:txBody>
      </p:sp>
      <p:sp>
        <p:nvSpPr>
          <p:cNvPr id="4" name="Title 1">
            <a:extLst>
              <a:ext uri="{FF2B5EF4-FFF2-40B4-BE49-F238E27FC236}">
                <a16:creationId xmlns="" xmlns:a16="http://schemas.microsoft.com/office/drawing/2014/main" id="{A9081881-083F-49D7-4D5B-62E078D2EA04}"/>
              </a:ext>
            </a:extLst>
          </p:cNvPr>
          <p:cNvSpPr txBox="1">
            <a:spLocks/>
          </p:cNvSpPr>
          <p:nvPr/>
        </p:nvSpPr>
        <p:spPr>
          <a:xfrm>
            <a:off x="1945201" y="624110"/>
            <a:ext cx="6589199" cy="128089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a:t>     ALLAWASAYA TEXTILE AND FINISHING MILLS LIMITED</a:t>
            </a:r>
            <a:r>
              <a:rPr lang="en-US" sz="1800"/>
              <a:t/>
            </a:r>
            <a:br>
              <a:rPr lang="en-US" sz="1800"/>
            </a:br>
            <a:endParaRPr lang="en-US" sz="1800" dirty="0"/>
          </a:p>
        </p:txBody>
      </p:sp>
      <p:pic>
        <p:nvPicPr>
          <p:cNvPr id="5" name="Picture 4">
            <a:extLst>
              <a:ext uri="{FF2B5EF4-FFF2-40B4-BE49-F238E27FC236}">
                <a16:creationId xmlns="" xmlns:a16="http://schemas.microsoft.com/office/drawing/2014/main" id="{F0B29682-C448-9446-5920-A18759FC416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599515" y="395510"/>
            <a:ext cx="685800" cy="731520"/>
          </a:xfrm>
          <a:prstGeom prst="rect">
            <a:avLst/>
          </a:prstGeom>
        </p:spPr>
      </p:pic>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pPr algn="ctr">
              <a:lnSpc>
                <a:spcPct val="150000"/>
              </a:lnSpc>
            </a:pPr>
            <a:r>
              <a:rPr lang="en-US" sz="1300" b="1" dirty="0"/>
              <a:t/>
            </a:r>
            <a:br>
              <a:rPr lang="en-US" sz="1300" b="1" dirty="0"/>
            </a:br>
            <a:r>
              <a:rPr lang="en-US" sz="1300" b="1" dirty="0"/>
              <a:t>		</a:t>
            </a:r>
            <a:br>
              <a:rPr lang="en-US" sz="1300" b="1" dirty="0"/>
            </a:br>
            <a:r>
              <a:rPr lang="en-US" sz="1300" b="1" dirty="0"/>
              <a:t/>
            </a:r>
            <a:br>
              <a:rPr lang="en-US" sz="1300" b="1" dirty="0"/>
            </a:br>
            <a:r>
              <a:rPr lang="en-US" sz="1300" b="1" dirty="0"/>
              <a:t/>
            </a:r>
            <a:br>
              <a:rPr lang="en-US" sz="1300" b="1" dirty="0"/>
            </a:br>
            <a:r>
              <a:rPr lang="en-US" sz="1300" b="1" dirty="0"/>
              <a:t/>
            </a:r>
            <a:br>
              <a:rPr lang="en-US" sz="1300" b="1" dirty="0"/>
            </a:br>
            <a:r>
              <a:rPr lang="en-US" sz="1300" dirty="0"/>
              <a:t>The Financial Highlights of the Company for the year ending 30</a:t>
            </a:r>
            <a:r>
              <a:rPr lang="en-US" sz="1300" baseline="30000" dirty="0"/>
              <a:t>th</a:t>
            </a:r>
            <a:r>
              <a:rPr lang="en-US" sz="1300" dirty="0"/>
              <a:t> June 2022 are as follows:</a:t>
            </a:r>
            <a:r>
              <a:rPr lang="en-US" dirty="0"/>
              <a:t/>
            </a:r>
            <a:br>
              <a:rPr lang="en-US" dirty="0"/>
            </a:br>
            <a:endParaRPr lang="en-US" dirty="0"/>
          </a:p>
        </p:txBody>
      </p:sp>
      <p:pic>
        <p:nvPicPr>
          <p:cNvPr id="1027" name="Picture 3"/>
          <p:cNvPicPr>
            <a:picLocks noGrp="1" noChangeAspect="1" noChangeArrowheads="1"/>
          </p:cNvPicPr>
          <p:nvPr>
            <p:ph idx="1"/>
          </p:nvPr>
        </p:nvPicPr>
        <p:blipFill>
          <a:blip r:embed="rId2"/>
          <a:stretch>
            <a:fillRect/>
          </a:stretch>
        </p:blipFill>
        <p:spPr bwMode="auto">
          <a:xfrm>
            <a:off x="2209800" y="2133600"/>
            <a:ext cx="4975854" cy="3778250"/>
          </a:xfrm>
          <a:prstGeom prst="rect">
            <a:avLst/>
          </a:prstGeom>
          <a:noFill/>
          <a:ln w="9525">
            <a:noFill/>
            <a:miter lim="800000"/>
            <a:headEnd/>
            <a:tailEnd/>
          </a:ln>
          <a:effectLst/>
        </p:spPr>
      </p:pic>
      <p:sp>
        <p:nvSpPr>
          <p:cNvPr id="3" name="Title 1">
            <a:extLst>
              <a:ext uri="{FF2B5EF4-FFF2-40B4-BE49-F238E27FC236}">
                <a16:creationId xmlns="" xmlns:a16="http://schemas.microsoft.com/office/drawing/2014/main" id="{BF5245C3-EF7B-D385-36DC-C9DC79D51E4A}"/>
              </a:ext>
            </a:extLst>
          </p:cNvPr>
          <p:cNvSpPr txBox="1">
            <a:spLocks/>
          </p:cNvSpPr>
          <p:nvPr/>
        </p:nvSpPr>
        <p:spPr>
          <a:xfrm>
            <a:off x="1945201" y="624110"/>
            <a:ext cx="6589199" cy="128089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a:t>     ALLAWASAYA TEXTILE AND FINISHING MILLS LIMITED</a:t>
            </a:r>
            <a:r>
              <a:rPr lang="en-US" sz="1800"/>
              <a:t/>
            </a:r>
            <a:br>
              <a:rPr lang="en-US" sz="1800"/>
            </a:br>
            <a:endParaRPr lang="en-US" sz="1800" dirty="0"/>
          </a:p>
        </p:txBody>
      </p:sp>
      <p:pic>
        <p:nvPicPr>
          <p:cNvPr id="4" name="Picture 3">
            <a:extLst>
              <a:ext uri="{FF2B5EF4-FFF2-40B4-BE49-F238E27FC236}">
                <a16:creationId xmlns="" xmlns:a16="http://schemas.microsoft.com/office/drawing/2014/main" id="{5CB92588-8B42-10BF-4221-316F608474E6}"/>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599515" y="395510"/>
            <a:ext cx="685800" cy="731520"/>
          </a:xfrm>
          <a:prstGeom prst="rect">
            <a:avLst/>
          </a:prstGeom>
        </p:spPr>
      </p:pic>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tretch>
            <a:fillRect/>
          </a:stretch>
        </p:blipFill>
        <p:spPr bwMode="auto">
          <a:xfrm>
            <a:off x="2285315" y="2012950"/>
            <a:ext cx="5093676" cy="4006850"/>
          </a:xfrm>
          <a:prstGeom prst="rect">
            <a:avLst/>
          </a:prstGeom>
          <a:noFill/>
          <a:ln w="9525">
            <a:noFill/>
            <a:miter lim="800000"/>
            <a:headEnd/>
            <a:tailEnd/>
          </a:ln>
          <a:effectLst/>
        </p:spPr>
      </p:pic>
      <p:sp>
        <p:nvSpPr>
          <p:cNvPr id="5" name="Title 1">
            <a:extLst>
              <a:ext uri="{FF2B5EF4-FFF2-40B4-BE49-F238E27FC236}">
                <a16:creationId xmlns="" xmlns:a16="http://schemas.microsoft.com/office/drawing/2014/main" id="{09C197BD-6139-87A2-516E-852BC481DDEA}"/>
              </a:ext>
            </a:extLst>
          </p:cNvPr>
          <p:cNvSpPr>
            <a:spLocks noGrp="1"/>
          </p:cNvSpPr>
          <p:nvPr>
            <p:ph type="title"/>
          </p:nvPr>
        </p:nvSpPr>
        <p:spPr>
          <a:xfrm>
            <a:off x="1945201" y="624110"/>
            <a:ext cx="6589199" cy="1280890"/>
          </a:xfrm>
        </p:spPr>
        <p:txBody>
          <a:bodyPr>
            <a:noAutofit/>
          </a:bodyPr>
          <a:lstStyle/>
          <a:p>
            <a:r>
              <a:rPr lang="en-US" sz="1800" b="1" dirty="0"/>
              <a:t>     ALLAWASAYA TEXTILE AND FINISHING MILLS LIMITED</a:t>
            </a:r>
            <a:r>
              <a:rPr lang="en-US" sz="1800" dirty="0"/>
              <a:t/>
            </a:r>
            <a:br>
              <a:rPr lang="en-US" sz="1800" dirty="0"/>
            </a:br>
            <a:endParaRPr lang="en-US" sz="1800" dirty="0"/>
          </a:p>
        </p:txBody>
      </p:sp>
      <p:pic>
        <p:nvPicPr>
          <p:cNvPr id="6" name="Picture 5">
            <a:extLst>
              <a:ext uri="{FF2B5EF4-FFF2-40B4-BE49-F238E27FC236}">
                <a16:creationId xmlns="" xmlns:a16="http://schemas.microsoft.com/office/drawing/2014/main" id="{A78B5C59-56CB-7317-2B40-7C9B4F21D6CC}"/>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599515" y="395510"/>
            <a:ext cx="685800" cy="731520"/>
          </a:xfrm>
          <a:prstGeom prst="rect">
            <a:avLst/>
          </a:prstGeom>
        </p:spPr>
      </p:pic>
      <p:sp>
        <p:nvSpPr>
          <p:cNvPr id="8" name="TextBox 7">
            <a:extLst>
              <a:ext uri="{FF2B5EF4-FFF2-40B4-BE49-F238E27FC236}">
                <a16:creationId xmlns="" xmlns:a16="http://schemas.microsoft.com/office/drawing/2014/main" id="{B08C0BD6-D6A0-108C-9F38-BA0818AF5E1E}"/>
              </a:ext>
            </a:extLst>
          </p:cNvPr>
          <p:cNvSpPr txBox="1"/>
          <p:nvPr/>
        </p:nvSpPr>
        <p:spPr>
          <a:xfrm>
            <a:off x="2057400" y="1127030"/>
            <a:ext cx="4572000" cy="577081"/>
          </a:xfrm>
          <a:prstGeom prst="rect">
            <a:avLst/>
          </a:prstGeom>
          <a:noFill/>
        </p:spPr>
        <p:txBody>
          <a:bodyPr wrap="square">
            <a:spAutoFit/>
          </a:bodyPr>
          <a:lstStyle/>
          <a:p>
            <a:pPr algn="ctr"/>
            <a:r>
              <a:rPr lang="en-US" sz="1050" dirty="0"/>
              <a:t>                      The Financial Highlights of the Company for the quarter ending 30</a:t>
            </a:r>
            <a:r>
              <a:rPr lang="en-US" sz="1050" baseline="30000" dirty="0"/>
              <a:t>th</a:t>
            </a:r>
            <a:r>
              <a:rPr lang="en-US" sz="1050" dirty="0"/>
              <a:t> September 2022 are as follows:</a:t>
            </a:r>
            <a:br>
              <a:rPr lang="en-US" sz="1050" dirty="0"/>
            </a:br>
            <a:endParaRPr lang="en-US" sz="1050" dirty="0"/>
          </a:p>
        </p:txBody>
      </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1" y="1355630"/>
            <a:ext cx="6858000" cy="4555592"/>
          </a:xfrm>
        </p:spPr>
        <p:txBody>
          <a:bodyPr>
            <a:normAutofit/>
          </a:bodyPr>
          <a:lstStyle/>
          <a:p>
            <a:pPr>
              <a:buNone/>
            </a:pPr>
            <a:r>
              <a:rPr lang="en-US" b="1" dirty="0"/>
              <a:t>	</a:t>
            </a:r>
            <a:r>
              <a:rPr lang="en-US" sz="3200" b="1" dirty="0"/>
              <a:t>FUTURE OUTLOOK</a:t>
            </a:r>
            <a:endParaRPr lang="en-US" sz="2000" b="1" dirty="0"/>
          </a:p>
          <a:p>
            <a:pPr>
              <a:buNone/>
            </a:pPr>
            <a:r>
              <a:rPr lang="en-US" dirty="0"/>
              <a:t> </a:t>
            </a:r>
          </a:p>
          <a:p>
            <a:pPr algn="just"/>
            <a:r>
              <a:rPr lang="en-US" dirty="0" smtClean="0"/>
              <a:t>During the prevailing second quarter, demand of Yarn is less as compared to first quarter which is mainly due to economy slows down and recession in the world. Further the higher costs of fuel and power, increase in markup rates and devaluation of Pak Rupee also have its negative impacts on viability of the Company. We hope that market conditions will improve and will become stable in coming days enabling us to earn better profit margins for our shareholders. </a:t>
            </a:r>
          </a:p>
          <a:p>
            <a:pPr>
              <a:buNone/>
            </a:pPr>
            <a:endParaRPr lang="en-US" dirty="0"/>
          </a:p>
        </p:txBody>
      </p:sp>
      <p:sp>
        <p:nvSpPr>
          <p:cNvPr id="4" name="Title 1">
            <a:extLst>
              <a:ext uri="{FF2B5EF4-FFF2-40B4-BE49-F238E27FC236}">
                <a16:creationId xmlns="" xmlns:a16="http://schemas.microsoft.com/office/drawing/2014/main" id="{F8DFA7D0-0C20-17F9-6162-959A2498ABE4}"/>
              </a:ext>
            </a:extLst>
          </p:cNvPr>
          <p:cNvSpPr txBox="1">
            <a:spLocks/>
          </p:cNvSpPr>
          <p:nvPr/>
        </p:nvSpPr>
        <p:spPr>
          <a:xfrm>
            <a:off x="1945201" y="624110"/>
            <a:ext cx="6589199" cy="128089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dirty="0"/>
              <a:t>     ALLAWASAYA TEXTILE AND FINISHING MILLS LIMITED</a:t>
            </a:r>
            <a:r>
              <a:rPr lang="en-US" sz="1800" dirty="0"/>
              <a:t/>
            </a:r>
            <a:br>
              <a:rPr lang="en-US" sz="1800" dirty="0"/>
            </a:br>
            <a:endParaRPr lang="en-US" sz="1800" dirty="0"/>
          </a:p>
        </p:txBody>
      </p:sp>
      <p:pic>
        <p:nvPicPr>
          <p:cNvPr id="5" name="Picture 4">
            <a:extLst>
              <a:ext uri="{FF2B5EF4-FFF2-40B4-BE49-F238E27FC236}">
                <a16:creationId xmlns="" xmlns:a16="http://schemas.microsoft.com/office/drawing/2014/main" id="{1918BF78-3846-87AE-6AB4-15C031462EB9}"/>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599515" y="395510"/>
            <a:ext cx="685800" cy="731520"/>
          </a:xfrm>
          <a:prstGeom prst="rect">
            <a:avLst/>
          </a:prstGeom>
        </p:spPr>
      </p:pic>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600" b="1" dirty="0"/>
              <a:t/>
            </a:r>
            <a:br>
              <a:rPr lang="en-US" sz="1600" b="1" dirty="0"/>
            </a:br>
            <a:r>
              <a:rPr lang="en-US" sz="1600" b="1" dirty="0"/>
              <a:t/>
            </a:r>
            <a:br>
              <a:rPr lang="en-US" sz="1600" b="1" dirty="0"/>
            </a:br>
            <a:r>
              <a:rPr lang="en-US" sz="1600" b="1" dirty="0"/>
              <a:t/>
            </a:r>
            <a:br>
              <a:rPr lang="en-US" sz="1600" b="1" dirty="0"/>
            </a:br>
            <a:r>
              <a:rPr lang="en-US" sz="1600" b="1" dirty="0"/>
              <a:t/>
            </a:r>
            <a:br>
              <a:rPr lang="en-US" sz="1600" b="1" dirty="0"/>
            </a:br>
            <a:r>
              <a:rPr lang="en-US" sz="1600" b="1" dirty="0"/>
              <a:t/>
            </a:r>
            <a:br>
              <a:rPr lang="en-US" sz="1600" b="1" dirty="0"/>
            </a:br>
            <a:r>
              <a:rPr lang="en-US" b="1" dirty="0"/>
              <a:t> </a:t>
            </a:r>
            <a:r>
              <a:rPr lang="en-US" dirty="0"/>
              <a:t/>
            </a:r>
            <a:br>
              <a:rPr lang="en-US" dirty="0"/>
            </a:br>
            <a:endParaRPr lang="en-US" dirty="0"/>
          </a:p>
        </p:txBody>
      </p:sp>
      <p:sp>
        <p:nvSpPr>
          <p:cNvPr id="4" name="Title 1">
            <a:extLst>
              <a:ext uri="{FF2B5EF4-FFF2-40B4-BE49-F238E27FC236}">
                <a16:creationId xmlns="" xmlns:a16="http://schemas.microsoft.com/office/drawing/2014/main" id="{8E244504-5482-8447-144D-09981D0E3E51}"/>
              </a:ext>
            </a:extLst>
          </p:cNvPr>
          <p:cNvSpPr txBox="1">
            <a:spLocks/>
          </p:cNvSpPr>
          <p:nvPr/>
        </p:nvSpPr>
        <p:spPr>
          <a:xfrm>
            <a:off x="1945201" y="624110"/>
            <a:ext cx="6589199" cy="128089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a:t>     ALLAWASAYA TEXTILE AND FINISHING MILLS LIMITED</a:t>
            </a:r>
            <a:r>
              <a:rPr lang="en-US" sz="1800"/>
              <a:t/>
            </a:r>
            <a:br>
              <a:rPr lang="en-US" sz="1800"/>
            </a:br>
            <a:endParaRPr lang="en-US" sz="1800" dirty="0"/>
          </a:p>
        </p:txBody>
      </p:sp>
      <p:pic>
        <p:nvPicPr>
          <p:cNvPr id="5" name="Picture 4">
            <a:extLst>
              <a:ext uri="{FF2B5EF4-FFF2-40B4-BE49-F238E27FC236}">
                <a16:creationId xmlns="" xmlns:a16="http://schemas.microsoft.com/office/drawing/2014/main" id="{47EE84BA-191D-E5BB-B55A-2A4B2700EEAD}"/>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599515" y="395510"/>
            <a:ext cx="685800" cy="731520"/>
          </a:xfrm>
          <a:prstGeom prst="rect">
            <a:avLst/>
          </a:prstGeom>
        </p:spPr>
      </p:pic>
      <p:pic>
        <p:nvPicPr>
          <p:cNvPr id="7" name="Picture 6">
            <a:extLst>
              <a:ext uri="{FF2B5EF4-FFF2-40B4-BE49-F238E27FC236}">
                <a16:creationId xmlns="" xmlns:a16="http://schemas.microsoft.com/office/drawing/2014/main" id="{BC96E83B-BBB6-2828-A204-426E3A4763AC}"/>
              </a:ext>
            </a:extLst>
          </p:cNvPr>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3505200" y="1097152"/>
            <a:ext cx="2506020" cy="3009900"/>
          </a:xfrm>
          <a:prstGeom prst="rect">
            <a:avLst/>
          </a:prstGeom>
        </p:spPr>
      </p:pic>
      <p:sp>
        <p:nvSpPr>
          <p:cNvPr id="3" name="Content Placeholder 2"/>
          <p:cNvSpPr>
            <a:spLocks noGrp="1"/>
          </p:cNvSpPr>
          <p:nvPr>
            <p:ph idx="1"/>
          </p:nvPr>
        </p:nvSpPr>
        <p:spPr/>
        <p:txBody>
          <a:bodyPr>
            <a:normAutofit/>
          </a:bodyPr>
          <a:lstStyle/>
          <a:p>
            <a:pPr marL="0" indent="0" algn="ctr">
              <a:buNone/>
            </a:pPr>
            <a:endParaRPr lang="en-US" b="1" dirty="0"/>
          </a:p>
          <a:p>
            <a:pPr marL="0" indent="0" algn="ctr">
              <a:buNone/>
            </a:pPr>
            <a:endParaRPr lang="en-US" b="1" dirty="0"/>
          </a:p>
          <a:p>
            <a:pPr marL="0" indent="0" algn="ctr">
              <a:buNone/>
            </a:pPr>
            <a:endParaRPr lang="en-US" b="1" dirty="0"/>
          </a:p>
          <a:p>
            <a:pPr marL="0" indent="0" algn="ctr">
              <a:buNone/>
            </a:pPr>
            <a:endParaRPr lang="en-US" b="1" dirty="0"/>
          </a:p>
          <a:p>
            <a:pPr marL="0" indent="0" algn="ctr">
              <a:buNone/>
            </a:pPr>
            <a:endParaRPr lang="en-US" b="1" dirty="0"/>
          </a:p>
          <a:p>
            <a:pPr marL="0" indent="0" algn="just">
              <a:buNone/>
            </a:pPr>
            <a:r>
              <a:rPr lang="en-US" b="1" dirty="0" smtClean="0"/>
              <a:t>              		 QUESTIONS </a:t>
            </a:r>
            <a:r>
              <a:rPr lang="en-US" b="1" dirty="0"/>
              <a:t>&amp; ANSWERS</a:t>
            </a:r>
            <a:endParaRPr lang="en-US" dirty="0"/>
          </a:p>
          <a:p>
            <a:endParaRPr lang="en-US" dirty="0"/>
          </a:p>
        </p:txBody>
      </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1600" b="1" dirty="0"/>
              <a:t/>
            </a:r>
            <a:br>
              <a:rPr lang="en-US" sz="1600" b="1" dirty="0"/>
            </a:br>
            <a:r>
              <a:rPr lang="en-US" sz="1600" b="1" dirty="0"/>
              <a:t/>
            </a:r>
            <a:br>
              <a:rPr lang="en-US" sz="1600" b="1" dirty="0"/>
            </a:br>
            <a:endParaRPr lang="en-US" dirty="0"/>
          </a:p>
        </p:txBody>
      </p:sp>
      <p:sp>
        <p:nvSpPr>
          <p:cNvPr id="3" name="Content Placeholder 2"/>
          <p:cNvSpPr>
            <a:spLocks noGrp="1"/>
          </p:cNvSpPr>
          <p:nvPr>
            <p:ph idx="1"/>
          </p:nvPr>
        </p:nvSpPr>
        <p:spPr/>
        <p:txBody>
          <a:bodyPr/>
          <a:lstStyle/>
          <a:p>
            <a:endParaRPr lang="en-US" b="1" dirty="0"/>
          </a:p>
          <a:p>
            <a:endParaRPr lang="en-US" b="1" dirty="0"/>
          </a:p>
          <a:p>
            <a:endParaRPr lang="en-US" b="1" dirty="0"/>
          </a:p>
          <a:p>
            <a:r>
              <a:rPr lang="en-US" b="1" dirty="0"/>
              <a:t>CONCLUSION OF SESSION </a:t>
            </a:r>
            <a:endParaRPr lang="en-US" dirty="0"/>
          </a:p>
          <a:p>
            <a:endParaRPr lang="en-US" b="1" dirty="0"/>
          </a:p>
          <a:p>
            <a:r>
              <a:rPr lang="en-US" b="1" dirty="0"/>
              <a:t>THANK YOU </a:t>
            </a:r>
            <a:endParaRPr lang="en-US" dirty="0"/>
          </a:p>
          <a:p>
            <a:endParaRPr lang="en-US" dirty="0"/>
          </a:p>
        </p:txBody>
      </p:sp>
      <p:pic>
        <p:nvPicPr>
          <p:cNvPr id="5" name="Picture 4">
            <a:extLst>
              <a:ext uri="{FF2B5EF4-FFF2-40B4-BE49-F238E27FC236}">
                <a16:creationId xmlns="" xmlns:a16="http://schemas.microsoft.com/office/drawing/2014/main" id="{8A7E9CEE-1301-C261-2341-48084022E133}"/>
              </a:ext>
            </a:extLst>
          </p:cNvPr>
          <p:cNvPicPr>
            <a:picLocks noChangeAspect="1"/>
          </p:cNvPicPr>
          <p:nvPr/>
        </p:nvPicPr>
        <p:blipFill rotWithShape="1">
          <a:blip r:embed="rId2">
            <a:extLst>
              <a:ext uri="{28A0092B-C50C-407E-A947-70E740481C1C}">
                <a14:useLocalDpi xmlns="" xmlns:a14="http://schemas.microsoft.com/office/drawing/2010/main" val="0"/>
              </a:ext>
            </a:extLst>
          </a:blip>
          <a:srcRect l="19706" t="38889" r="17923" b="41111"/>
          <a:stretch/>
        </p:blipFill>
        <p:spPr>
          <a:xfrm>
            <a:off x="3124200" y="1480457"/>
            <a:ext cx="3048000" cy="1567543"/>
          </a:xfrm>
          <a:prstGeom prst="rect">
            <a:avLst/>
          </a:prstGeom>
        </p:spPr>
      </p:pic>
      <p:sp>
        <p:nvSpPr>
          <p:cNvPr id="6" name="Title 1">
            <a:extLst>
              <a:ext uri="{FF2B5EF4-FFF2-40B4-BE49-F238E27FC236}">
                <a16:creationId xmlns="" xmlns:a16="http://schemas.microsoft.com/office/drawing/2014/main" id="{0482FEA3-7150-83DF-5522-69F21DEE6D5E}"/>
              </a:ext>
            </a:extLst>
          </p:cNvPr>
          <p:cNvSpPr txBox="1">
            <a:spLocks/>
          </p:cNvSpPr>
          <p:nvPr/>
        </p:nvSpPr>
        <p:spPr>
          <a:xfrm>
            <a:off x="1945201" y="624110"/>
            <a:ext cx="6589199" cy="128089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dirty="0"/>
              <a:t>     ALLAWASAYA TEXTILE AND FINISHING MILLS LIMITED</a:t>
            </a:r>
            <a:r>
              <a:rPr lang="en-US" sz="1800" dirty="0"/>
              <a:t/>
            </a:r>
            <a:br>
              <a:rPr lang="en-US" sz="1800" dirty="0"/>
            </a:br>
            <a:endParaRPr lang="en-US" sz="1800" dirty="0"/>
          </a:p>
        </p:txBody>
      </p:sp>
      <p:pic>
        <p:nvPicPr>
          <p:cNvPr id="7" name="Picture 6">
            <a:extLst>
              <a:ext uri="{FF2B5EF4-FFF2-40B4-BE49-F238E27FC236}">
                <a16:creationId xmlns="" xmlns:a16="http://schemas.microsoft.com/office/drawing/2014/main" id="{15A41735-6FC9-DF5C-4448-1E1E0F030E37}"/>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599515" y="395510"/>
            <a:ext cx="685800" cy="731520"/>
          </a:xfrm>
          <a:prstGeom prst="rect">
            <a:avLst/>
          </a:prstGeom>
        </p:spPr>
      </p:pic>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63</TotalTime>
  <Words>316</Words>
  <Application>Microsoft Office PowerPoint</Application>
  <PresentationFormat>On-screen Show (4:3)</PresentationFormat>
  <Paragraphs>38</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Wisp</vt:lpstr>
      <vt:lpstr>  </vt:lpstr>
      <vt:lpstr>     ALLAWASAYA TEXTILE AND FINISHING MILLS LIMITED </vt:lpstr>
      <vt:lpstr>  </vt:lpstr>
      <vt:lpstr>       The Financial Highlights of the Company for the year ending 30th June 2022 are as follows: </vt:lpstr>
      <vt:lpstr>     ALLAWASAYA TEXTILE AND FINISHING MILLS LIMITED </vt:lpstr>
      <vt:lpstr>Slide 6</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ALLAWASAYA TEXTILE AND FINISHING MILLS LIMITED</dc:title>
  <dc:creator>Umar</dc:creator>
  <cp:lastModifiedBy>Umar</cp:lastModifiedBy>
  <cp:revision>34</cp:revision>
  <dcterms:created xsi:type="dcterms:W3CDTF">2022-11-24T07:54:16Z</dcterms:created>
  <dcterms:modified xsi:type="dcterms:W3CDTF">2022-11-24T13:11:43Z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